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9" r:id="rId2"/>
    <p:sldId id="280" r:id="rId3"/>
  </p:sldIdLst>
  <p:sldSz cx="12192000" cy="16256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Tae Jin" initials="KTJ" lastIdx="2" clrIdx="0">
    <p:extLst>
      <p:ext uri="{19B8F6BF-5375-455C-9EA6-DF929625EA0E}">
        <p15:presenceInfo xmlns:p15="http://schemas.microsoft.com/office/powerpoint/2012/main" userId="c7426ca3c62d828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1C21"/>
    <a:srgbClr val="041E37"/>
    <a:srgbClr val="FF3300"/>
    <a:srgbClr val="FF6600"/>
    <a:srgbClr val="D7707E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3" autoAdjust="0"/>
    <p:restoredTop sz="94660"/>
  </p:normalViewPr>
  <p:slideViewPr>
    <p:cSldViewPr snapToGrid="0">
      <p:cViewPr varScale="1">
        <p:scale>
          <a:sx n="48" d="100"/>
          <a:sy n="48" d="100"/>
        </p:scale>
        <p:origin x="33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8381" y="1765004"/>
            <a:ext cx="1368083" cy="1449099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01208" y="-23368"/>
            <a:ext cx="10490791" cy="1256745"/>
          </a:xfrm>
          <a:prstGeom prst="rect">
            <a:avLst/>
          </a:prstGeom>
        </p:spPr>
      </p:pic>
      <p:pic>
        <p:nvPicPr>
          <p:cNvPr id="11" name="그림 10" descr="특허법인 태백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24753" y="15407381"/>
            <a:ext cx="2686493" cy="721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직선 연결선 7"/>
          <p:cNvCxnSpPr/>
          <p:nvPr userDrawn="1"/>
        </p:nvCxnSpPr>
        <p:spPr>
          <a:xfrm flipV="1">
            <a:off x="1701208" y="15204558"/>
            <a:ext cx="10131753" cy="42530"/>
          </a:xfrm>
          <a:prstGeom prst="line">
            <a:avLst/>
          </a:prstGeom>
          <a:ln>
            <a:gradFill>
              <a:gsLst>
                <a:gs pos="0">
                  <a:schemeClr val="accent1"/>
                </a:gs>
                <a:gs pos="74000">
                  <a:schemeClr val="accent1">
                    <a:lumMod val="75000"/>
                  </a:schemeClr>
                </a:gs>
                <a:gs pos="83000">
                  <a:schemeClr val="accent1">
                    <a:lumMod val="50000"/>
                  </a:schemeClr>
                </a:gs>
                <a:gs pos="100000">
                  <a:srgbClr val="041E37"/>
                </a:gs>
              </a:gsLst>
              <a:lin ang="5400000" scaled="1"/>
            </a:gra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5" descr="C:\Users\내문서\Downloads\emblem_jpg\15-1_3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334" y="-2362"/>
            <a:ext cx="1421524" cy="1421524"/>
          </a:xfrm>
          <a:prstGeom prst="rect">
            <a:avLst/>
          </a:prstGeom>
          <a:noFill/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099" y="15495487"/>
            <a:ext cx="3561373" cy="54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2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7630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845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86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446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907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2024-07-25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711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16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2024-07-25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22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83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417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73197-AD7B-4CA1-A5FD-9D7C572FB030}" type="datetimeFigureOut">
              <a:rPr lang="ko-KR" altLang="en-US" smtClean="0"/>
              <a:t>2024-07-25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9200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1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1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둥근 사각형 4"/>
          <p:cNvSpPr/>
          <p:nvPr/>
        </p:nvSpPr>
        <p:spPr>
          <a:xfrm>
            <a:off x="194554" y="525294"/>
            <a:ext cx="11802891" cy="15536154"/>
          </a:xfrm>
          <a:prstGeom prst="round2DiagRect">
            <a:avLst/>
          </a:prstGeom>
          <a:noFill/>
          <a:ln w="73025" cap="flat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49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4000">
                  <a:srgbClr val="FF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27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55" y="120851"/>
            <a:ext cx="4373790" cy="910281"/>
          </a:xfrm>
          <a:prstGeom prst="rect">
            <a:avLst/>
          </a:prstGeom>
          <a:noFill/>
          <a:effectLst>
            <a:softEdge rad="50800"/>
          </a:effec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A4F51DD5-7408-46D5-8812-20729D218775}"/>
              </a:ext>
            </a:extLst>
          </p:cNvPr>
          <p:cNvSpPr txBox="1"/>
          <p:nvPr/>
        </p:nvSpPr>
        <p:spPr>
          <a:xfrm>
            <a:off x="354006" y="1245848"/>
            <a:ext cx="1180573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500" b="1" spc="-150" dirty="0">
                <a:solidFill>
                  <a:schemeClr val="accent1">
                    <a:lumMod val="5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결정성이 우수한 실크 </a:t>
            </a:r>
            <a:r>
              <a:rPr lang="ko-KR" altLang="en-US" sz="4500" b="1" spc="-150" dirty="0" err="1">
                <a:solidFill>
                  <a:schemeClr val="accent1">
                    <a:lumMod val="5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피브로인</a:t>
            </a:r>
            <a:r>
              <a:rPr lang="ko-KR" altLang="en-US" sz="4500" b="1" spc="-150" dirty="0">
                <a:solidFill>
                  <a:schemeClr val="accent1">
                    <a:lumMod val="5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</a:t>
            </a:r>
            <a:r>
              <a:rPr lang="ko-KR" altLang="en-US" sz="4500" b="1" spc="-150" dirty="0" err="1">
                <a:solidFill>
                  <a:schemeClr val="accent1">
                    <a:lumMod val="5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나노섬유</a:t>
            </a:r>
            <a:r>
              <a:rPr lang="ko-KR" altLang="en-US" sz="4500" b="1" spc="-150" dirty="0">
                <a:solidFill>
                  <a:schemeClr val="accent1">
                    <a:lumMod val="5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제조 방법</a:t>
            </a:r>
            <a:endParaRPr lang="en-US" altLang="ko-KR" sz="4500" b="1" spc="-150" dirty="0">
              <a:solidFill>
                <a:schemeClr val="accent1">
                  <a:lumMod val="50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B8CD546-4427-4023-9DD9-6ED433E78E11}"/>
              </a:ext>
            </a:extLst>
          </p:cNvPr>
          <p:cNvSpPr txBox="1"/>
          <p:nvPr/>
        </p:nvSpPr>
        <p:spPr>
          <a:xfrm>
            <a:off x="8084859" y="2306404"/>
            <a:ext cx="310854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500" b="1" spc="-1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경북대학교 엄인철 교수</a:t>
            </a:r>
          </a:p>
        </p:txBody>
      </p:sp>
      <p:sp>
        <p:nvSpPr>
          <p:cNvPr id="22" name="모서리가 둥근 직사각형 10">
            <a:extLst>
              <a:ext uri="{FF2B5EF4-FFF2-40B4-BE49-F238E27FC236}">
                <a16:creationId xmlns:a16="http://schemas.microsoft.com/office/drawing/2014/main" id="{5A360B99-A51B-476B-8C72-2C3A4EBC1EB1}"/>
              </a:ext>
            </a:extLst>
          </p:cNvPr>
          <p:cNvSpPr/>
          <p:nvPr/>
        </p:nvSpPr>
        <p:spPr>
          <a:xfrm>
            <a:off x="361613" y="6820167"/>
            <a:ext cx="11405445" cy="8751515"/>
          </a:xfrm>
          <a:prstGeom prst="roundRect">
            <a:avLst/>
          </a:prstGeom>
          <a:noFill/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27" name="모서리가 둥근 직사각형 10">
            <a:extLst>
              <a:ext uri="{FF2B5EF4-FFF2-40B4-BE49-F238E27FC236}">
                <a16:creationId xmlns:a16="http://schemas.microsoft.com/office/drawing/2014/main" id="{7E80B4DF-6D78-4BDC-8D60-82CDE2595BF0}"/>
              </a:ext>
            </a:extLst>
          </p:cNvPr>
          <p:cNvSpPr/>
          <p:nvPr/>
        </p:nvSpPr>
        <p:spPr>
          <a:xfrm>
            <a:off x="354006" y="3565547"/>
            <a:ext cx="11413052" cy="2779375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fontAlgn="base">
              <a:buFont typeface="Arial" panose="020B0604020202020204" pitchFamily="34" charset="0"/>
              <a:buChar char="•"/>
            </a:pPr>
            <a:endParaRPr lang="en-US" altLang="ko-KR" sz="2200" dirty="0">
              <a:latin typeface="+mn-ea"/>
            </a:endParaRPr>
          </a:p>
        </p:txBody>
      </p:sp>
      <p:sp>
        <p:nvSpPr>
          <p:cNvPr id="30" name="사각형: 둥근 모서리 29">
            <a:extLst>
              <a:ext uri="{FF2B5EF4-FFF2-40B4-BE49-F238E27FC236}">
                <a16:creationId xmlns:a16="http://schemas.microsoft.com/office/drawing/2014/main" id="{09F005F7-CA0F-43CC-BC25-276D134F7F9D}"/>
              </a:ext>
            </a:extLst>
          </p:cNvPr>
          <p:cNvSpPr/>
          <p:nvPr/>
        </p:nvSpPr>
        <p:spPr>
          <a:xfrm>
            <a:off x="670251" y="3258558"/>
            <a:ext cx="3341728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000" b="1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기술개요</a:t>
            </a:r>
            <a:endParaRPr lang="en-US" altLang="ko-KR" sz="3000" b="1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31" name="모서리가 둥근 직사각형 26">
            <a:extLst>
              <a:ext uri="{FF2B5EF4-FFF2-40B4-BE49-F238E27FC236}">
                <a16:creationId xmlns:a16="http://schemas.microsoft.com/office/drawing/2014/main" id="{CAB2936A-AA62-435F-96F8-2FFADB6545C5}"/>
              </a:ext>
            </a:extLst>
          </p:cNvPr>
          <p:cNvSpPr/>
          <p:nvPr/>
        </p:nvSpPr>
        <p:spPr>
          <a:xfrm>
            <a:off x="584392" y="7341064"/>
            <a:ext cx="10941996" cy="2374257"/>
          </a:xfrm>
          <a:prstGeom prst="roundRect">
            <a:avLst>
              <a:gd name="adj" fmla="val 15293"/>
            </a:avLst>
          </a:prstGeom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기존 기술과의 비교</a:t>
            </a:r>
            <a:r>
              <a:rPr lang="en-US" altLang="ko-KR" sz="23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: </a:t>
            </a:r>
            <a:r>
              <a:rPr lang="ko-KR" altLang="en-US" sz="23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결정성 및 기계적 물성 우수</a:t>
            </a:r>
            <a:endParaRPr lang="en-US" altLang="ko-KR" sz="23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E0B356E-87D2-4A73-95B1-E9D15ED64710}"/>
              </a:ext>
            </a:extLst>
          </p:cNvPr>
          <p:cNvSpPr txBox="1"/>
          <p:nvPr/>
        </p:nvSpPr>
        <p:spPr>
          <a:xfrm>
            <a:off x="584393" y="3992370"/>
            <a:ext cx="11182665" cy="2164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결정성 및 기계적 물성이 우수한 실크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피브로인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나노섬유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및 제조방법</a:t>
            </a:r>
            <a:endParaRPr lang="en-US" altLang="ko-KR" sz="23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</a:t>
            </a:r>
            <a:r>
              <a:rPr lang="en-US" altLang="ko-KR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- 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실크의 정련 공정을 통해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피브로인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표면에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나노섬유를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생성시키는 단계 포함</a:t>
            </a:r>
            <a:endParaRPr lang="en-US" altLang="ko-KR" sz="23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- 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실크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피브로인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표면에서 나노미터</a:t>
            </a:r>
            <a:r>
              <a:rPr lang="en-US" altLang="ko-KR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(nm) 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직경의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나노섬유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생성 가능</a:t>
            </a:r>
            <a:endParaRPr lang="en-US" altLang="ko-KR" sz="23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- 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실크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피브로인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나노섬유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복합재</a:t>
            </a:r>
            <a:r>
              <a:rPr lang="en-US" altLang="ko-KR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제공</a:t>
            </a:r>
            <a:r>
              <a:rPr lang="en-US" altLang="ko-KR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: 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일반적 고분자가 구현가능한 성형제품 모두 적용가능</a:t>
            </a:r>
            <a:r>
              <a:rPr lang="en-US" altLang="ko-KR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</a:p>
        </p:txBody>
      </p:sp>
      <p:sp>
        <p:nvSpPr>
          <p:cNvPr id="33" name="사각형: 둥근 모서리 32">
            <a:extLst>
              <a:ext uri="{FF2B5EF4-FFF2-40B4-BE49-F238E27FC236}">
                <a16:creationId xmlns:a16="http://schemas.microsoft.com/office/drawing/2014/main" id="{1C3222ED-715F-4996-A732-11F850BCDA50}"/>
              </a:ext>
            </a:extLst>
          </p:cNvPr>
          <p:cNvSpPr/>
          <p:nvPr/>
        </p:nvSpPr>
        <p:spPr>
          <a:xfrm>
            <a:off x="665612" y="6591921"/>
            <a:ext cx="3346368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000" b="1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기술 특장점</a:t>
            </a:r>
            <a:endParaRPr lang="en-US" altLang="ko-KR" sz="3000" b="1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F2E71DF7-825C-4C99-8D6C-9D6CAE72F4D8}"/>
              </a:ext>
            </a:extLst>
          </p:cNvPr>
          <p:cNvSpPr/>
          <p:nvPr/>
        </p:nvSpPr>
        <p:spPr>
          <a:xfrm>
            <a:off x="4389443" y="3218806"/>
            <a:ext cx="1706558" cy="64551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300" b="1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TRL 4/9</a:t>
            </a:r>
            <a:endParaRPr lang="ko-KR" altLang="en-US" sz="2300" b="1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C3098F8-E7B1-4C54-A376-A5A37F98C7DD}"/>
              </a:ext>
            </a:extLst>
          </p:cNvPr>
          <p:cNvSpPr txBox="1"/>
          <p:nvPr/>
        </p:nvSpPr>
        <p:spPr>
          <a:xfrm>
            <a:off x="715122" y="14566645"/>
            <a:ext cx="56657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&lt;</a:t>
            </a:r>
            <a:r>
              <a:rPr lang="ko-KR" altLang="en-US" sz="2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정련제 및 초음파 처리후의 </a:t>
            </a:r>
            <a:endParaRPr lang="en-US" altLang="ko-KR" sz="21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algn="ctr"/>
            <a:r>
              <a:rPr lang="ko-KR" altLang="en-US" sz="2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실크 </a:t>
            </a:r>
            <a:r>
              <a:rPr lang="ko-KR" altLang="en-US" sz="21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피브로인</a:t>
            </a:r>
            <a:r>
              <a:rPr lang="ko-KR" altLang="en-US" sz="2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21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나노섬유</a:t>
            </a:r>
            <a:r>
              <a:rPr lang="ko-KR" altLang="en-US" sz="2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전자현미경 사진</a:t>
            </a:r>
            <a:r>
              <a:rPr lang="en-US" altLang="ko-KR" sz="2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&gt;&gt;</a:t>
            </a:r>
          </a:p>
        </p:txBody>
      </p:sp>
      <p:graphicFrame>
        <p:nvGraphicFramePr>
          <p:cNvPr id="38" name="표 2">
            <a:extLst>
              <a:ext uri="{FF2B5EF4-FFF2-40B4-BE49-F238E27FC236}">
                <a16:creationId xmlns:a16="http://schemas.microsoft.com/office/drawing/2014/main" id="{91E79A89-0892-48C2-BF70-9C78C56A1E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48805"/>
              </p:ext>
            </p:extLst>
          </p:nvPr>
        </p:nvGraphicFramePr>
        <p:xfrm>
          <a:off x="584390" y="8108331"/>
          <a:ext cx="11023217" cy="2917963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5397203">
                  <a:extLst>
                    <a:ext uri="{9D8B030D-6E8A-4147-A177-3AD203B41FA5}">
                      <a16:colId xmlns:a16="http://schemas.microsoft.com/office/drawing/2014/main" val="148901171"/>
                    </a:ext>
                  </a:extLst>
                </a:gridCol>
                <a:gridCol w="5626014">
                  <a:extLst>
                    <a:ext uri="{9D8B030D-6E8A-4147-A177-3AD203B41FA5}">
                      <a16:colId xmlns:a16="http://schemas.microsoft.com/office/drawing/2014/main" val="2261017443"/>
                    </a:ext>
                  </a:extLst>
                </a:gridCol>
              </a:tblGrid>
              <a:tr h="47238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본 기술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전기방사법 이용한 </a:t>
                      </a:r>
                      <a:r>
                        <a:rPr lang="ko-KR" altLang="en-US" sz="2100" dirty="0" err="1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나노섬유</a:t>
                      </a:r>
                      <a:endParaRPr lang="ko-KR" altLang="en-US" sz="2100" dirty="0">
                        <a:latin typeface="나눔스퀘어_ac" panose="020B0600000101010101" pitchFamily="50" charset="-127"/>
                        <a:ea typeface="나눔스퀘어_ac" panose="020B0600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6102050"/>
                  </a:ext>
                </a:extLst>
              </a:tr>
              <a:tr h="1308151">
                <a:tc>
                  <a:txBody>
                    <a:bodyPr/>
                    <a:lstStyle/>
                    <a:p>
                      <a:pPr latinLnBrk="1">
                        <a:lnSpc>
                          <a:spcPct val="200000"/>
                        </a:lnSpc>
                      </a:pPr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실크에서 </a:t>
                      </a:r>
                      <a:r>
                        <a:rPr lang="ko-KR" altLang="en-US" sz="2100" dirty="0" err="1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세리신</a:t>
                      </a:r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 제거하기 위한 정련 공정을 최적화</a:t>
                      </a:r>
                      <a:endParaRPr lang="en-US" altLang="ko-KR" sz="2100" dirty="0">
                        <a:latin typeface="나눔스퀘어_ac" panose="020B0600000101010101" pitchFamily="50" charset="-127"/>
                        <a:ea typeface="나눔스퀘어_ac" panose="020B0600000101010101" pitchFamily="50" charset="-127"/>
                      </a:endParaRPr>
                    </a:p>
                    <a:p>
                      <a:pPr latinLnBrk="1">
                        <a:lnSpc>
                          <a:spcPct val="200000"/>
                        </a:lnSpc>
                      </a:pPr>
                      <a:r>
                        <a:rPr lang="en-US" altLang="ko-KR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  - </a:t>
                      </a:r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높은 결정성 및 우수한 기계적 물성</a:t>
                      </a:r>
                      <a:endParaRPr lang="en-US" altLang="ko-KR" sz="2100" dirty="0">
                        <a:latin typeface="나눔스퀘어_ac" panose="020B0600000101010101" pitchFamily="50" charset="-127"/>
                        <a:ea typeface="나눔스퀘어_ac" panose="020B0600000101010101" pitchFamily="50" charset="-127"/>
                      </a:endParaRPr>
                    </a:p>
                    <a:p>
                      <a:pPr latinLnBrk="1">
                        <a:lnSpc>
                          <a:spcPct val="200000"/>
                        </a:lnSpc>
                      </a:pPr>
                      <a:r>
                        <a:rPr lang="en-US" altLang="ko-KR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  - </a:t>
                      </a:r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복합재에 있어서 </a:t>
                      </a:r>
                      <a:r>
                        <a:rPr lang="ko-KR" altLang="en-US" sz="2100" b="1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물성강화제로 사용가능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실크를 용매에 용해하여</a:t>
                      </a:r>
                      <a:r>
                        <a:rPr lang="en-US" altLang="ko-KR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, </a:t>
                      </a:r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용액상태에서 제조한 후 </a:t>
                      </a:r>
                      <a:endParaRPr lang="en-US" altLang="ko-KR" sz="2100" dirty="0">
                        <a:latin typeface="나눔스퀘어_ac" panose="020B0600000101010101" pitchFamily="50" charset="-127"/>
                        <a:ea typeface="나눔스퀘어_ac" panose="020B0600000101010101" pitchFamily="50" charset="-127"/>
                      </a:endParaRPr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전기방사법으로 섬유형태로 재생하는 방법</a:t>
                      </a:r>
                      <a:endParaRPr lang="en-US" altLang="ko-KR" sz="2100" dirty="0">
                        <a:latin typeface="나눔스퀘어_ac" panose="020B0600000101010101" pitchFamily="50" charset="-127"/>
                        <a:ea typeface="나눔스퀘어_ac" panose="020B0600000101010101" pitchFamily="50" charset="-127"/>
                      </a:endParaRPr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en-US" altLang="ko-KR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  - </a:t>
                      </a:r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결정성 및 기계적 물성 약함</a:t>
                      </a:r>
                      <a:endParaRPr lang="en-US" altLang="ko-KR" sz="2100" dirty="0">
                        <a:latin typeface="나눔스퀘어_ac" panose="020B0600000101010101" pitchFamily="50" charset="-127"/>
                        <a:ea typeface="나눔스퀘어_ac" panose="020B0600000101010101" pitchFamily="50" charset="-127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  </a:t>
                      </a:r>
                      <a:r>
                        <a:rPr lang="en-US" altLang="ko-KR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- </a:t>
                      </a:r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용매에 쉽게 용해되어</a:t>
                      </a:r>
                      <a:r>
                        <a:rPr lang="en-US" altLang="ko-KR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,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altLang="ko-KR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    </a:t>
                      </a:r>
                      <a:r>
                        <a:rPr lang="ko-KR" altLang="en-US" sz="2100" dirty="0">
                          <a:latin typeface="나눔스퀘어_ac" panose="020B0600000101010101" pitchFamily="50" charset="-127"/>
                          <a:ea typeface="나눔스퀘어_ac" panose="020B0600000101010101" pitchFamily="50" charset="-127"/>
                        </a:rPr>
                        <a:t>나노 복합재의 물성강화제로 사용하기 어려움</a:t>
                      </a:r>
                      <a:endParaRPr lang="en-US" altLang="ko-KR" sz="2100" dirty="0">
                        <a:latin typeface="나눔스퀘어_ac" panose="020B0600000101010101" pitchFamily="50" charset="-127"/>
                        <a:ea typeface="나눔스퀘어_ac" panose="020B0600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5904867"/>
                  </a:ext>
                </a:extLst>
              </a:tr>
            </a:tbl>
          </a:graphicData>
        </a:graphic>
      </p:graphicFrame>
      <p:pic>
        <p:nvPicPr>
          <p:cNvPr id="41" name="Picture 9">
            <a:extLst>
              <a:ext uri="{FF2B5EF4-FFF2-40B4-BE49-F238E27FC236}">
                <a16:creationId xmlns:a16="http://schemas.microsoft.com/office/drawing/2014/main" id="{B646A58A-F6F1-4CE9-B79A-4FEADA577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413" y="11155553"/>
            <a:ext cx="4314919" cy="3232846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8FF0A7A8-187C-4679-8C4E-3E2CEF225B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5521" y="11155553"/>
            <a:ext cx="4317033" cy="3232846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AFC6546-6543-4BF5-8E30-62A84ECD6650}"/>
              </a:ext>
            </a:extLst>
          </p:cNvPr>
          <p:cNvSpPr txBox="1"/>
          <p:nvPr/>
        </p:nvSpPr>
        <p:spPr>
          <a:xfrm>
            <a:off x="6104954" y="14529491"/>
            <a:ext cx="56657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1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&lt;</a:t>
            </a:r>
            <a:r>
              <a:rPr lang="ko-KR" altLang="en-US" sz="21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전기방사법에 의한 </a:t>
            </a:r>
            <a:r>
              <a:rPr lang="ko-KR" altLang="en-US" spc="-150" dirty="0"/>
              <a:t>재생 실크 </a:t>
            </a:r>
            <a:r>
              <a:rPr lang="ko-KR" altLang="en-US" spc="-150" dirty="0" err="1"/>
              <a:t>피브로인</a:t>
            </a:r>
            <a:r>
              <a:rPr lang="ko-KR" altLang="en-US" spc="-150" dirty="0"/>
              <a:t> 용액을 방사하여 </a:t>
            </a:r>
            <a:endParaRPr lang="en-US" altLang="ko-KR" spc="-150" dirty="0"/>
          </a:p>
          <a:p>
            <a:pPr algn="ctr"/>
            <a:r>
              <a:rPr lang="ko-KR" altLang="en-US" spc="-150" dirty="0"/>
              <a:t>얻은 </a:t>
            </a:r>
            <a:r>
              <a:rPr lang="ko-KR" altLang="en-US" spc="-150" dirty="0" err="1"/>
              <a:t>재생실크</a:t>
            </a:r>
            <a:r>
              <a:rPr lang="ko-KR" altLang="en-US" spc="-150" dirty="0"/>
              <a:t> </a:t>
            </a:r>
            <a:r>
              <a:rPr lang="ko-KR" altLang="en-US" spc="-150" dirty="0" err="1"/>
              <a:t>피브로인</a:t>
            </a:r>
            <a:r>
              <a:rPr lang="ko-KR" altLang="en-US" spc="-150" dirty="0"/>
              <a:t> </a:t>
            </a:r>
            <a:r>
              <a:rPr lang="ko-KR" altLang="en-US" spc="-150" dirty="0" err="1"/>
              <a:t>나노섬유</a:t>
            </a:r>
            <a:r>
              <a:rPr lang="ko-KR" altLang="en-US" spc="-150" dirty="0"/>
              <a:t> 현미경 사진</a:t>
            </a:r>
            <a:r>
              <a:rPr lang="en-US" altLang="ko-KR" sz="21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203525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둥근 사각형 4"/>
          <p:cNvSpPr/>
          <p:nvPr/>
        </p:nvSpPr>
        <p:spPr>
          <a:xfrm>
            <a:off x="194555" y="525294"/>
            <a:ext cx="11802890" cy="15536154"/>
          </a:xfrm>
          <a:prstGeom prst="round2DiagRect">
            <a:avLst/>
          </a:prstGeom>
          <a:noFill/>
          <a:ln w="73025" cap="flat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49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4000">
                  <a:srgbClr val="FF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27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55" y="120851"/>
            <a:ext cx="4373790" cy="910281"/>
          </a:xfrm>
          <a:prstGeom prst="rect">
            <a:avLst/>
          </a:prstGeom>
          <a:noFill/>
          <a:effectLst>
            <a:softEdge rad="50800"/>
          </a:effectLst>
        </p:spPr>
      </p:pic>
      <p:sp>
        <p:nvSpPr>
          <p:cNvPr id="22" name="모서리가 둥근 직사각형 10">
            <a:extLst>
              <a:ext uri="{FF2B5EF4-FFF2-40B4-BE49-F238E27FC236}">
                <a16:creationId xmlns:a16="http://schemas.microsoft.com/office/drawing/2014/main" id="{2C7BF247-AADC-44BA-AB92-483E4692FE4A}"/>
              </a:ext>
            </a:extLst>
          </p:cNvPr>
          <p:cNvSpPr/>
          <p:nvPr/>
        </p:nvSpPr>
        <p:spPr>
          <a:xfrm>
            <a:off x="414623" y="11802981"/>
            <a:ext cx="11042018" cy="1182675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23" name="사각형: 둥근 모서리 22">
            <a:extLst>
              <a:ext uri="{FF2B5EF4-FFF2-40B4-BE49-F238E27FC236}">
                <a16:creationId xmlns:a16="http://schemas.microsoft.com/office/drawing/2014/main" id="{5C8DCA9D-FDA4-4C1E-9225-136CE5523910}"/>
              </a:ext>
            </a:extLst>
          </p:cNvPr>
          <p:cNvSpPr/>
          <p:nvPr/>
        </p:nvSpPr>
        <p:spPr>
          <a:xfrm>
            <a:off x="678865" y="11534979"/>
            <a:ext cx="3333114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000" b="1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특허정보</a:t>
            </a:r>
            <a:endParaRPr lang="en-US" altLang="ko-KR" sz="3000" b="1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8FC71F-19D9-4D2E-8E3B-D0142C9E9561}"/>
              </a:ext>
            </a:extLst>
          </p:cNvPr>
          <p:cNvSpPr txBox="1"/>
          <p:nvPr/>
        </p:nvSpPr>
        <p:spPr>
          <a:xfrm>
            <a:off x="735360" y="12303637"/>
            <a:ext cx="1101949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「실크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피브로인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나노섬유의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제조 방법</a:t>
            </a:r>
            <a:r>
              <a:rPr lang="ko-KR" altLang="en-US" sz="23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」  </a:t>
            </a:r>
            <a:r>
              <a:rPr lang="en-US" altLang="ko-KR" sz="23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[KR </a:t>
            </a:r>
            <a:r>
              <a:rPr lang="en-US" altLang="ko-KR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10-1447256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호</a:t>
            </a:r>
            <a:r>
              <a:rPr lang="ko-KR" altLang="en-US" sz="23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23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(2014.09.26)]</a:t>
            </a:r>
          </a:p>
        </p:txBody>
      </p:sp>
      <p:sp>
        <p:nvSpPr>
          <p:cNvPr id="27" name="모서리가 둥근 직사각형 10">
            <a:extLst>
              <a:ext uri="{FF2B5EF4-FFF2-40B4-BE49-F238E27FC236}">
                <a16:creationId xmlns:a16="http://schemas.microsoft.com/office/drawing/2014/main" id="{C765CF2E-88A8-4C08-ADEB-B034F1770332}"/>
              </a:ext>
            </a:extLst>
          </p:cNvPr>
          <p:cNvSpPr/>
          <p:nvPr/>
        </p:nvSpPr>
        <p:spPr>
          <a:xfrm>
            <a:off x="407998" y="13545648"/>
            <a:ext cx="11019223" cy="1780489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28" name="사각형: 둥근 모서리 27">
            <a:extLst>
              <a:ext uri="{FF2B5EF4-FFF2-40B4-BE49-F238E27FC236}">
                <a16:creationId xmlns:a16="http://schemas.microsoft.com/office/drawing/2014/main" id="{AF08AAB2-4F97-4A07-9005-8E978B946FB5}"/>
              </a:ext>
            </a:extLst>
          </p:cNvPr>
          <p:cNvSpPr/>
          <p:nvPr/>
        </p:nvSpPr>
        <p:spPr>
          <a:xfrm>
            <a:off x="672241" y="13277647"/>
            <a:ext cx="3700976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000" b="1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연락처 및 협력분야</a:t>
            </a:r>
            <a:endParaRPr lang="en-US" altLang="ko-KR" sz="3000" b="1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973ED3-2240-44AB-9542-AF43DA99CA89}"/>
              </a:ext>
            </a:extLst>
          </p:cNvPr>
          <p:cNvSpPr txBox="1"/>
          <p:nvPr/>
        </p:nvSpPr>
        <p:spPr>
          <a:xfrm>
            <a:off x="728736" y="13946919"/>
            <a:ext cx="11019495" cy="1103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경북대학교 </a:t>
            </a: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바이오섬유소재학과</a:t>
            </a: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엄인철 교수</a:t>
            </a:r>
            <a:r>
              <a:rPr lang="en-US" altLang="ko-KR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(053-950-7757, icum@knu.ac.kr)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경북대학교기술지주㈜  박지인 대리 </a:t>
            </a:r>
            <a:r>
              <a:rPr lang="en-US" altLang="ko-KR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(053-950-2363, jiin@knu.ac.kr)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58BC36BB-430F-49A6-B3DA-37466E3EF3AB}"/>
              </a:ext>
            </a:extLst>
          </p:cNvPr>
          <p:cNvSpPr/>
          <p:nvPr/>
        </p:nvSpPr>
        <p:spPr>
          <a:xfrm>
            <a:off x="4790662" y="13277647"/>
            <a:ext cx="5148469" cy="64551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300" b="1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기술이전</a:t>
            </a:r>
          </a:p>
        </p:txBody>
      </p:sp>
      <p:sp>
        <p:nvSpPr>
          <p:cNvPr id="35" name="모서리가 둥근 직사각형 10">
            <a:extLst>
              <a:ext uri="{FF2B5EF4-FFF2-40B4-BE49-F238E27FC236}">
                <a16:creationId xmlns:a16="http://schemas.microsoft.com/office/drawing/2014/main" id="{45F013A3-C5F3-4226-8D8E-988B1C69A4BF}"/>
              </a:ext>
            </a:extLst>
          </p:cNvPr>
          <p:cNvSpPr/>
          <p:nvPr/>
        </p:nvSpPr>
        <p:spPr>
          <a:xfrm>
            <a:off x="362725" y="3137424"/>
            <a:ext cx="11064496" cy="3191813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37" name="사각형: 둥근 모서리 36">
            <a:extLst>
              <a:ext uri="{FF2B5EF4-FFF2-40B4-BE49-F238E27FC236}">
                <a16:creationId xmlns:a16="http://schemas.microsoft.com/office/drawing/2014/main" id="{A9A68C1E-9189-48A0-8296-F3BA595B61AA}"/>
              </a:ext>
            </a:extLst>
          </p:cNvPr>
          <p:cNvSpPr/>
          <p:nvPr/>
        </p:nvSpPr>
        <p:spPr>
          <a:xfrm>
            <a:off x="624154" y="2834547"/>
            <a:ext cx="3349182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000" b="1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적용분야</a:t>
            </a:r>
            <a:endParaRPr lang="en-US" altLang="ko-KR" sz="3000" b="1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48" name="모서리가 둥근 직사각형 10">
            <a:extLst>
              <a:ext uri="{FF2B5EF4-FFF2-40B4-BE49-F238E27FC236}">
                <a16:creationId xmlns:a16="http://schemas.microsoft.com/office/drawing/2014/main" id="{9561B85E-CB73-4EEA-A7FD-EC3AD03D8CDA}"/>
              </a:ext>
            </a:extLst>
          </p:cNvPr>
          <p:cNvSpPr/>
          <p:nvPr/>
        </p:nvSpPr>
        <p:spPr>
          <a:xfrm>
            <a:off x="367538" y="6951896"/>
            <a:ext cx="11089103" cy="4326181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49" name="사각형: 둥근 모서리 48">
            <a:extLst>
              <a:ext uri="{FF2B5EF4-FFF2-40B4-BE49-F238E27FC236}">
                <a16:creationId xmlns:a16="http://schemas.microsoft.com/office/drawing/2014/main" id="{794A47F0-1CF9-41F7-8E08-F6D2AA3A14B5}"/>
              </a:ext>
            </a:extLst>
          </p:cNvPr>
          <p:cNvSpPr/>
          <p:nvPr/>
        </p:nvSpPr>
        <p:spPr>
          <a:xfrm>
            <a:off x="670251" y="6558349"/>
            <a:ext cx="3341728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000" b="1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시장현황</a:t>
            </a:r>
            <a:endParaRPr lang="en-US" altLang="ko-KR" sz="3000" b="1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50" name="모서리가 둥근 직사각형 26">
            <a:extLst>
              <a:ext uri="{FF2B5EF4-FFF2-40B4-BE49-F238E27FC236}">
                <a16:creationId xmlns:a16="http://schemas.microsoft.com/office/drawing/2014/main" id="{9A0498E1-7F44-48BC-938E-3B4F9D19B19D}"/>
              </a:ext>
            </a:extLst>
          </p:cNvPr>
          <p:cNvSpPr/>
          <p:nvPr/>
        </p:nvSpPr>
        <p:spPr>
          <a:xfrm>
            <a:off x="447831" y="7351944"/>
            <a:ext cx="10872058" cy="3731143"/>
          </a:xfrm>
          <a:prstGeom prst="roundRect">
            <a:avLst>
              <a:gd name="adj" fmla="val 15293"/>
            </a:avLst>
          </a:prstGeom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342900" lvl="0" indent="-342900" fontAlgn="base"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0C24044-33BC-4761-9E00-248767B4DEF8}"/>
              </a:ext>
            </a:extLst>
          </p:cNvPr>
          <p:cNvSpPr txBox="1"/>
          <p:nvPr/>
        </p:nvSpPr>
        <p:spPr>
          <a:xfrm>
            <a:off x="354006" y="1245848"/>
            <a:ext cx="1180573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500" b="1" spc="-150" dirty="0">
                <a:solidFill>
                  <a:schemeClr val="accent1">
                    <a:lumMod val="5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결정성이 우수한 실크 </a:t>
            </a:r>
            <a:r>
              <a:rPr lang="ko-KR" altLang="en-US" sz="4500" b="1" spc="-150" dirty="0" err="1">
                <a:solidFill>
                  <a:schemeClr val="accent1">
                    <a:lumMod val="5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피브로인</a:t>
            </a:r>
            <a:r>
              <a:rPr lang="ko-KR" altLang="en-US" sz="4500" b="1" spc="-150" dirty="0">
                <a:solidFill>
                  <a:schemeClr val="accent1">
                    <a:lumMod val="5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</a:t>
            </a:r>
            <a:r>
              <a:rPr lang="ko-KR" altLang="en-US" sz="4500" b="1" spc="-150" dirty="0" err="1">
                <a:solidFill>
                  <a:schemeClr val="accent1">
                    <a:lumMod val="5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나노섬유</a:t>
            </a:r>
            <a:r>
              <a:rPr lang="ko-KR" altLang="en-US" sz="4500" b="1" spc="-150" dirty="0">
                <a:solidFill>
                  <a:schemeClr val="accent1">
                    <a:lumMod val="5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제조 방법</a:t>
            </a:r>
            <a:endParaRPr lang="en-US" altLang="ko-KR" sz="4500" b="1" spc="-150" dirty="0">
              <a:solidFill>
                <a:schemeClr val="accent1">
                  <a:lumMod val="50000"/>
                </a:schemeClr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85134B8-3029-4201-9384-6A77D1E7DC7C}"/>
              </a:ext>
            </a:extLst>
          </p:cNvPr>
          <p:cNvSpPr txBox="1"/>
          <p:nvPr/>
        </p:nvSpPr>
        <p:spPr>
          <a:xfrm>
            <a:off x="8084859" y="2306404"/>
            <a:ext cx="310854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500" b="1" spc="-1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경북대학교 엄인철 교수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9BBC3EC-ACCC-4692-873B-A46B53EF0FA9}"/>
              </a:ext>
            </a:extLst>
          </p:cNvPr>
          <p:cNvSpPr txBox="1"/>
          <p:nvPr/>
        </p:nvSpPr>
        <p:spPr>
          <a:xfrm>
            <a:off x="6371796" y="10394302"/>
            <a:ext cx="4912456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3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&lt;</a:t>
            </a:r>
            <a:r>
              <a:rPr lang="ko-KR" altLang="en-US" sz="23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메디컬 섬유소재 시장전망</a:t>
            </a:r>
            <a:r>
              <a:rPr lang="en-US" altLang="ko-KR" sz="23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(2019~2024)&gt;</a:t>
            </a:r>
          </a:p>
          <a:p>
            <a:pPr algn="ctr"/>
            <a:r>
              <a:rPr lang="ko-KR" altLang="en-US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</a:t>
            </a:r>
            <a:r>
              <a:rPr lang="ko-KR" altLang="en-US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출처</a:t>
            </a:r>
            <a:r>
              <a:rPr lang="en-US" altLang="ko-KR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: </a:t>
            </a:r>
            <a:r>
              <a:rPr lang="ko-KR" altLang="en-US" sz="2000" spc="-15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테크나비오</a:t>
            </a:r>
            <a:r>
              <a:rPr lang="ko-KR" altLang="en-US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(KISTEP </a:t>
            </a:r>
            <a:r>
              <a:rPr lang="ko-KR" altLang="en-US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재인용</a:t>
            </a:r>
            <a:r>
              <a:rPr lang="en-US" altLang="ko-KR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))</a:t>
            </a:r>
            <a:endParaRPr lang="ko-KR" altLang="en-US" sz="2000" spc="-15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9C99E60-394A-4CDB-AA30-A0473FA65BC1}"/>
              </a:ext>
            </a:extLst>
          </p:cNvPr>
          <p:cNvSpPr txBox="1"/>
          <p:nvPr/>
        </p:nvSpPr>
        <p:spPr>
          <a:xfrm>
            <a:off x="504885" y="10394302"/>
            <a:ext cx="5729564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3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&lt;</a:t>
            </a:r>
            <a:r>
              <a:rPr lang="ko-KR" altLang="en-US" sz="23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세계 의료용 스마트 섬유 시장규모</a:t>
            </a:r>
            <a:r>
              <a:rPr lang="en-US" altLang="ko-KR" sz="23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(2021~2031)&gt;</a:t>
            </a:r>
          </a:p>
          <a:p>
            <a:pPr algn="ctr"/>
            <a:r>
              <a:rPr lang="ko-KR" altLang="en-US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</a:t>
            </a:r>
            <a:r>
              <a:rPr lang="ko-KR" altLang="en-US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출처</a:t>
            </a:r>
            <a:r>
              <a:rPr lang="en-US" altLang="ko-KR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:  Business</a:t>
            </a:r>
            <a:r>
              <a:rPr lang="ko-KR" altLang="en-US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2000" spc="-15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Research Insights)</a:t>
            </a:r>
            <a:endParaRPr lang="ko-KR" altLang="en-US" sz="2000" spc="-15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pic>
        <p:nvPicPr>
          <p:cNvPr id="34" name="그림 33">
            <a:extLst>
              <a:ext uri="{FF2B5EF4-FFF2-40B4-BE49-F238E27FC236}">
                <a16:creationId xmlns:a16="http://schemas.microsoft.com/office/drawing/2014/main" id="{4340589C-E5F0-48D6-A765-A0DA584814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885" y="7564154"/>
            <a:ext cx="5552616" cy="2668140"/>
          </a:xfrm>
          <a:prstGeom prst="rect">
            <a:avLst/>
          </a:prstGeom>
        </p:spPr>
      </p:pic>
      <p:pic>
        <p:nvPicPr>
          <p:cNvPr id="39" name="그림 38">
            <a:extLst>
              <a:ext uri="{FF2B5EF4-FFF2-40B4-BE49-F238E27FC236}">
                <a16:creationId xmlns:a16="http://schemas.microsoft.com/office/drawing/2014/main" id="{5BF5558E-36C5-43C4-AD32-36199B849B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2535" y="7558762"/>
            <a:ext cx="5048250" cy="2662346"/>
          </a:xfrm>
          <a:prstGeom prst="rect">
            <a:avLst/>
          </a:prstGeom>
        </p:spPr>
      </p:pic>
      <p:sp>
        <p:nvSpPr>
          <p:cNvPr id="40" name="모서리가 둥근 직사각형 26">
            <a:extLst>
              <a:ext uri="{FF2B5EF4-FFF2-40B4-BE49-F238E27FC236}">
                <a16:creationId xmlns:a16="http://schemas.microsoft.com/office/drawing/2014/main" id="{39AEE526-1490-4014-A885-A269C2EE36FC}"/>
              </a:ext>
            </a:extLst>
          </p:cNvPr>
          <p:cNvSpPr/>
          <p:nvPr/>
        </p:nvSpPr>
        <p:spPr>
          <a:xfrm>
            <a:off x="1099588" y="5719513"/>
            <a:ext cx="2208590" cy="496209"/>
          </a:xfrm>
          <a:prstGeom prst="roundRect">
            <a:avLst>
              <a:gd name="adj" fmla="val 15293"/>
            </a:avLst>
          </a:prstGeom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ko-KR" altLang="en-US" sz="23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인공피부</a:t>
            </a:r>
            <a:endParaRPr lang="en-US" altLang="ko-KR" sz="23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pic>
        <p:nvPicPr>
          <p:cNvPr id="41" name="그림 40">
            <a:extLst>
              <a:ext uri="{FF2B5EF4-FFF2-40B4-BE49-F238E27FC236}">
                <a16:creationId xmlns:a16="http://schemas.microsoft.com/office/drawing/2014/main" id="{0F38F6B0-F640-4F64-9AE7-BD992D0DA6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360" y="3772521"/>
            <a:ext cx="2816223" cy="1918297"/>
          </a:xfrm>
          <a:prstGeom prst="rect">
            <a:avLst/>
          </a:prstGeom>
        </p:spPr>
      </p:pic>
      <p:pic>
        <p:nvPicPr>
          <p:cNvPr id="42" name="그림 41">
            <a:extLst>
              <a:ext uri="{FF2B5EF4-FFF2-40B4-BE49-F238E27FC236}">
                <a16:creationId xmlns:a16="http://schemas.microsoft.com/office/drawing/2014/main" id="{C801A211-D40E-432F-B62F-5B88ED87E9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55302" y="3722969"/>
            <a:ext cx="2518464" cy="1912480"/>
          </a:xfrm>
          <a:prstGeom prst="rect">
            <a:avLst/>
          </a:prstGeom>
        </p:spPr>
      </p:pic>
      <p:sp>
        <p:nvSpPr>
          <p:cNvPr id="43" name="모서리가 둥근 직사각형 26">
            <a:extLst>
              <a:ext uri="{FF2B5EF4-FFF2-40B4-BE49-F238E27FC236}">
                <a16:creationId xmlns:a16="http://schemas.microsoft.com/office/drawing/2014/main" id="{E6DECFC9-195A-47BC-ACB0-D1D33D63A6DF}"/>
              </a:ext>
            </a:extLst>
          </p:cNvPr>
          <p:cNvSpPr/>
          <p:nvPr/>
        </p:nvSpPr>
        <p:spPr>
          <a:xfrm>
            <a:off x="5170607" y="5732438"/>
            <a:ext cx="2208590" cy="496209"/>
          </a:xfrm>
          <a:prstGeom prst="roundRect">
            <a:avLst>
              <a:gd name="adj" fmla="val 15293"/>
            </a:avLst>
          </a:prstGeom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ko-KR" altLang="en-US" sz="23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창상피복재</a:t>
            </a:r>
            <a:endParaRPr lang="en-US" altLang="ko-KR" sz="23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pic>
        <p:nvPicPr>
          <p:cNvPr id="44" name="그림 43">
            <a:extLst>
              <a:ext uri="{FF2B5EF4-FFF2-40B4-BE49-F238E27FC236}">
                <a16:creationId xmlns:a16="http://schemas.microsoft.com/office/drawing/2014/main" id="{E902ACED-F37D-42C1-A427-9C9F588734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71559" y="3725242"/>
            <a:ext cx="1485624" cy="1982456"/>
          </a:xfrm>
          <a:prstGeom prst="rect">
            <a:avLst/>
          </a:prstGeom>
        </p:spPr>
      </p:pic>
      <p:sp>
        <p:nvSpPr>
          <p:cNvPr id="45" name="모서리가 둥근 직사각형 26">
            <a:extLst>
              <a:ext uri="{FF2B5EF4-FFF2-40B4-BE49-F238E27FC236}">
                <a16:creationId xmlns:a16="http://schemas.microsoft.com/office/drawing/2014/main" id="{5CD906AB-D72D-4BE4-8698-66729D465D80}"/>
              </a:ext>
            </a:extLst>
          </p:cNvPr>
          <p:cNvSpPr/>
          <p:nvPr/>
        </p:nvSpPr>
        <p:spPr>
          <a:xfrm>
            <a:off x="8236665" y="5789479"/>
            <a:ext cx="2735950" cy="496209"/>
          </a:xfrm>
          <a:prstGeom prst="roundRect">
            <a:avLst>
              <a:gd name="adj" fmla="val 15293"/>
            </a:avLst>
          </a:prstGeom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ko-KR" altLang="en-US" sz="230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기능성화장품 패치</a:t>
            </a:r>
            <a:endParaRPr lang="en-US" altLang="ko-KR" sz="23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02844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5628</TotalTime>
  <Words>253</Words>
  <Application>Microsoft Office PowerPoint</Application>
  <PresentationFormat>사용자 지정</PresentationFormat>
  <Paragraphs>41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1" baseType="lpstr">
      <vt:lpstr>나눔스퀘어 Bold</vt:lpstr>
      <vt:lpstr>나눔스퀘어 ExtraBold</vt:lpstr>
      <vt:lpstr>나눔스퀘어_ac</vt:lpstr>
      <vt:lpstr>나눔스퀘어라운드 Regular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ymchoi</dc:creator>
  <cp:lastModifiedBy>Tae Jin Kim</cp:lastModifiedBy>
  <cp:revision>362</cp:revision>
  <cp:lastPrinted>2016-09-18T10:24:59Z</cp:lastPrinted>
  <dcterms:created xsi:type="dcterms:W3CDTF">2016-06-22T07:09:00Z</dcterms:created>
  <dcterms:modified xsi:type="dcterms:W3CDTF">2024-07-25T06:33:19Z</dcterms:modified>
</cp:coreProperties>
</file>